
<file path=[Content_Types].xml><?xml version="1.0" encoding="utf-8"?>
<Types xmlns="http://schemas.openxmlformats.org/package/2006/content-types">
  <Default Extension="CF7DC9C0" ContentType="image/png"/>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7315200" cy="9601200"/>
  <p:embeddedFontLst>
    <p:embeddedFont>
      <p:font typeface="Codec Pro" panose="020B0604020202020204" charset="0"/>
      <p:regular r:id="rId4"/>
    </p:embeddedFont>
    <p:embeddedFont>
      <p:font typeface="Codec Pro Bold" panose="020B0604020202020204" charset="0"/>
      <p:regular r:id="rId5"/>
    </p:embeddedFont>
    <p:embeddedFont>
      <p:font typeface="Luciole Bold" panose="020B0604020202020204" charset="0"/>
      <p:regular r:id="rId6"/>
    </p:embeddedFont>
    <p:embeddedFont>
      <p:font typeface="Poppins" panose="00000500000000000000" pitchFamily="2"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9DF0F-1DEC-400B-A66C-BCD17F769F11}" v="6" dt="2026-01-06T02:01:51.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10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4.fnt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ram  Ragunath" userId="9313ad03-84cf-44c9-bd11-bcb28dae7913" providerId="ADAL" clId="{4722AE73-AF87-4F96-AC1D-B545761F0B7D}"/>
    <pc:docChg chg="custSel modSld">
      <pc:chgData name="Vickram  Ragunath" userId="9313ad03-84cf-44c9-bd11-bcb28dae7913" providerId="ADAL" clId="{4722AE73-AF87-4F96-AC1D-B545761F0B7D}" dt="2026-01-06T02:02:43.334" v="231" actId="14100"/>
      <pc:docMkLst>
        <pc:docMk/>
      </pc:docMkLst>
      <pc:sldChg chg="addSp delSp modSp mod">
        <pc:chgData name="Vickram  Ragunath" userId="9313ad03-84cf-44c9-bd11-bcb28dae7913" providerId="ADAL" clId="{4722AE73-AF87-4F96-AC1D-B545761F0B7D}" dt="2026-01-06T02:02:43.334" v="231" actId="14100"/>
        <pc:sldMkLst>
          <pc:docMk/>
          <pc:sldMk cId="0" sldId="256"/>
        </pc:sldMkLst>
        <pc:spChg chg="del">
          <ac:chgData name="Vickram  Ragunath" userId="9313ad03-84cf-44c9-bd11-bcb28dae7913" providerId="ADAL" clId="{4722AE73-AF87-4F96-AC1D-B545761F0B7D}" dt="2026-01-06T02:01:49.099" v="218" actId="478"/>
          <ac:spMkLst>
            <pc:docMk/>
            <pc:sldMk cId="0" sldId="256"/>
            <ac:spMk id="3" creationId="{00000000-0000-0000-0000-000000000000}"/>
          </ac:spMkLst>
        </pc:spChg>
        <pc:spChg chg="mod">
          <ac:chgData name="Vickram  Ragunath" userId="9313ad03-84cf-44c9-bd11-bcb28dae7913" providerId="ADAL" clId="{4722AE73-AF87-4F96-AC1D-B545761F0B7D}" dt="2026-01-06T02:02:43.334" v="231" actId="14100"/>
          <ac:spMkLst>
            <pc:docMk/>
            <pc:sldMk cId="0" sldId="256"/>
            <ac:spMk id="4" creationId="{00000000-0000-0000-0000-000000000000}"/>
          </ac:spMkLst>
        </pc:spChg>
        <pc:spChg chg="mod">
          <ac:chgData name="Vickram  Ragunath" userId="9313ad03-84cf-44c9-bd11-bcb28dae7913" providerId="ADAL" clId="{4722AE73-AF87-4F96-AC1D-B545761F0B7D}" dt="2026-01-06T02:02:29.278" v="229" actId="1076"/>
          <ac:spMkLst>
            <pc:docMk/>
            <pc:sldMk cId="0" sldId="256"/>
            <ac:spMk id="7" creationId="{00000000-0000-0000-0000-000000000000}"/>
          </ac:spMkLst>
        </pc:spChg>
        <pc:spChg chg="mod">
          <ac:chgData name="Vickram  Ragunath" userId="9313ad03-84cf-44c9-bd11-bcb28dae7913" providerId="ADAL" clId="{4722AE73-AF87-4F96-AC1D-B545761F0B7D}" dt="2026-01-06T01:58:25.225" v="196" actId="20577"/>
          <ac:spMkLst>
            <pc:docMk/>
            <pc:sldMk cId="0" sldId="256"/>
            <ac:spMk id="8" creationId="{00000000-0000-0000-0000-000000000000}"/>
          </ac:spMkLst>
        </pc:spChg>
        <pc:spChg chg="mod">
          <ac:chgData name="Vickram  Ragunath" userId="9313ad03-84cf-44c9-bd11-bcb28dae7913" providerId="ADAL" clId="{4722AE73-AF87-4F96-AC1D-B545761F0B7D}" dt="2026-01-06T01:58:48.337" v="217" actId="20577"/>
          <ac:spMkLst>
            <pc:docMk/>
            <pc:sldMk cId="0" sldId="256"/>
            <ac:spMk id="14" creationId="{00000000-0000-0000-0000-000000000000}"/>
          </ac:spMkLst>
        </pc:spChg>
        <pc:spChg chg="mod">
          <ac:chgData name="Vickram  Ragunath" userId="9313ad03-84cf-44c9-bd11-bcb28dae7913" providerId="ADAL" clId="{4722AE73-AF87-4F96-AC1D-B545761F0B7D}" dt="2026-01-06T01:58:43.812" v="215" actId="20577"/>
          <ac:spMkLst>
            <pc:docMk/>
            <pc:sldMk cId="0" sldId="256"/>
            <ac:spMk id="15" creationId="{00000000-0000-0000-0000-000000000000}"/>
          </ac:spMkLst>
        </pc:spChg>
        <pc:spChg chg="mod">
          <ac:chgData name="Vickram  Ragunath" userId="9313ad03-84cf-44c9-bd11-bcb28dae7913" providerId="ADAL" clId="{4722AE73-AF87-4F96-AC1D-B545761F0B7D}" dt="2026-01-06T02:02:24.710" v="228" actId="1076"/>
          <ac:spMkLst>
            <pc:docMk/>
            <pc:sldMk cId="0" sldId="256"/>
            <ac:spMk id="16" creationId="{00000000-0000-0000-0000-000000000000}"/>
          </ac:spMkLst>
        </pc:spChg>
        <pc:picChg chg="add mod">
          <ac:chgData name="Vickram  Ragunath" userId="9313ad03-84cf-44c9-bd11-bcb28dae7913" providerId="ADAL" clId="{4722AE73-AF87-4F96-AC1D-B545761F0B7D}" dt="2026-01-06T02:02:06.234" v="224" actId="1076"/>
          <ac:picMkLst>
            <pc:docMk/>
            <pc:sldMk cId="0" sldId="256"/>
            <ac:picMk id="6" creationId="{B248BB49-7590-A9DE-4555-C6D60B0162C4}"/>
          </ac:picMkLst>
        </pc:picChg>
      </pc:sldChg>
      <pc:sldChg chg="modSp mod">
        <pc:chgData name="Vickram  Ragunath" userId="9313ad03-84cf-44c9-bd11-bcb28dae7913" providerId="ADAL" clId="{4722AE73-AF87-4F96-AC1D-B545761F0B7D}" dt="2026-01-06T01:57:47.377" v="106" actId="20577"/>
        <pc:sldMkLst>
          <pc:docMk/>
          <pc:sldMk cId="0" sldId="257"/>
        </pc:sldMkLst>
        <pc:spChg chg="mod">
          <ac:chgData name="Vickram  Ragunath" userId="9313ad03-84cf-44c9-bd11-bcb28dae7913" providerId="ADAL" clId="{4722AE73-AF87-4F96-AC1D-B545761F0B7D}" dt="2026-01-06T01:57:47.377" v="106" actId="20577"/>
          <ac:spMkLst>
            <pc:docMk/>
            <pc:sldMk cId="0" sldId="257"/>
            <ac:spMk id="3" creationId="{00000000-0000-0000-0000-000000000000}"/>
          </ac:spMkLst>
        </pc:spChg>
        <pc:spChg chg="mod">
          <ac:chgData name="Vickram  Ragunath" userId="9313ad03-84cf-44c9-bd11-bcb28dae7913" providerId="ADAL" clId="{4722AE73-AF87-4F96-AC1D-B545761F0B7D}" dt="2026-01-06T01:50:49.316" v="12" actId="20577"/>
          <ac:spMkLst>
            <pc:docMk/>
            <pc:sldMk cId="0" sldId="257"/>
            <ac:spMk id="1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CF7DC9C0"/><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hyperlink" Target="mailto:isc.maca@gmail.com"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mailto:isc@sprm.gov.my" TargetMode="Externa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214"/>
            <a:ext cx="10693400" cy="5884221"/>
          </a:xfrm>
          <a:custGeom>
            <a:avLst/>
            <a:gdLst/>
            <a:ahLst/>
            <a:cxnLst/>
            <a:rect l="l" t="t" r="r" b="b"/>
            <a:pathLst>
              <a:path w="10794759" h="5884221">
                <a:moveTo>
                  <a:pt x="0" y="0"/>
                </a:moveTo>
                <a:lnTo>
                  <a:pt x="10794759" y="0"/>
                </a:lnTo>
                <a:lnTo>
                  <a:pt x="10794759" y="5884221"/>
                </a:lnTo>
                <a:lnTo>
                  <a:pt x="0" y="5884221"/>
                </a:lnTo>
                <a:lnTo>
                  <a:pt x="0" y="0"/>
                </a:lnTo>
                <a:close/>
              </a:path>
            </a:pathLst>
          </a:custGeom>
          <a:blipFill>
            <a:blip r:embed="rId2">
              <a:alphaModFix amt="85000"/>
            </a:blip>
            <a:stretch>
              <a:fillRect t="-1130" b="-36499"/>
            </a:stretch>
          </a:blipFill>
        </p:spPr>
        <p:txBody>
          <a:bodyPr/>
          <a:lstStyle/>
          <a:p>
            <a:endParaRPr lang="en-US"/>
          </a:p>
        </p:txBody>
      </p:sp>
      <p:sp>
        <p:nvSpPr>
          <p:cNvPr id="4" name="Freeform 4"/>
          <p:cNvSpPr/>
          <p:nvPr/>
        </p:nvSpPr>
        <p:spPr>
          <a:xfrm>
            <a:off x="3822700" y="5991564"/>
            <a:ext cx="2209800" cy="1444285"/>
          </a:xfrm>
          <a:custGeom>
            <a:avLst/>
            <a:gdLst/>
            <a:ahLst/>
            <a:cxnLst/>
            <a:rect l="l" t="t" r="r" b="b"/>
            <a:pathLst>
              <a:path w="982717" h="611859">
                <a:moveTo>
                  <a:pt x="0" y="0"/>
                </a:moveTo>
                <a:lnTo>
                  <a:pt x="982717" y="0"/>
                </a:lnTo>
                <a:lnTo>
                  <a:pt x="982717" y="611860"/>
                </a:lnTo>
                <a:lnTo>
                  <a:pt x="0" y="611860"/>
                </a:lnTo>
                <a:lnTo>
                  <a:pt x="0" y="0"/>
                </a:lnTo>
                <a:close/>
              </a:path>
            </a:pathLst>
          </a:custGeom>
          <a:blipFill>
            <a:blip r:embed="rId3"/>
            <a:stretch>
              <a:fillRect/>
            </a:stretch>
          </a:blipFill>
        </p:spPr>
        <p:txBody>
          <a:bodyPr/>
          <a:lstStyle/>
          <a:p>
            <a:endParaRPr lang="en-US"/>
          </a:p>
        </p:txBody>
      </p:sp>
      <p:sp>
        <p:nvSpPr>
          <p:cNvPr id="5" name="Freeform 5"/>
          <p:cNvSpPr/>
          <p:nvPr/>
        </p:nvSpPr>
        <p:spPr>
          <a:xfrm flipH="1" flipV="1">
            <a:off x="7040341" y="-320625"/>
            <a:ext cx="5613309" cy="3262736"/>
          </a:xfrm>
          <a:custGeom>
            <a:avLst/>
            <a:gdLst/>
            <a:ahLst/>
            <a:cxnLst/>
            <a:rect l="l" t="t" r="r" b="b"/>
            <a:pathLst>
              <a:path w="5613309" h="3262736">
                <a:moveTo>
                  <a:pt x="5613309" y="3262735"/>
                </a:moveTo>
                <a:lnTo>
                  <a:pt x="0" y="3262735"/>
                </a:lnTo>
                <a:lnTo>
                  <a:pt x="0" y="0"/>
                </a:lnTo>
                <a:lnTo>
                  <a:pt x="5613309" y="0"/>
                </a:lnTo>
                <a:lnTo>
                  <a:pt x="5613309" y="326273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215271" y="5991564"/>
            <a:ext cx="294763" cy="438305"/>
          </a:xfrm>
          <a:custGeom>
            <a:avLst/>
            <a:gdLst/>
            <a:ahLst/>
            <a:cxnLst/>
            <a:rect l="l" t="t" r="r" b="b"/>
            <a:pathLst>
              <a:path w="294763" h="438305">
                <a:moveTo>
                  <a:pt x="0" y="0"/>
                </a:moveTo>
                <a:lnTo>
                  <a:pt x="294763" y="0"/>
                </a:lnTo>
                <a:lnTo>
                  <a:pt x="294763" y="438305"/>
                </a:lnTo>
                <a:lnTo>
                  <a:pt x="0" y="4383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762595" y="939158"/>
            <a:ext cx="8628148" cy="2238113"/>
          </a:xfrm>
          <a:prstGeom prst="rect">
            <a:avLst/>
          </a:prstGeom>
        </p:spPr>
        <p:txBody>
          <a:bodyPr lIns="0" tIns="0" rIns="0" bIns="0" rtlCol="0" anchor="t">
            <a:spAutoFit/>
          </a:bodyPr>
          <a:lstStyle/>
          <a:p>
            <a:pPr>
              <a:lnSpc>
                <a:spcPts val="6020"/>
              </a:lnSpc>
            </a:pPr>
            <a:r>
              <a:rPr lang="en-US" sz="3600" dirty="0">
                <a:solidFill>
                  <a:srgbClr val="FFFF00"/>
                </a:solidFill>
                <a:latin typeface="Luciole Bold"/>
              </a:rPr>
              <a:t>Investigation and Prosecution of Complex Corruption Cases </a:t>
            </a:r>
          </a:p>
          <a:p>
            <a:pPr>
              <a:lnSpc>
                <a:spcPts val="6020"/>
              </a:lnSpc>
            </a:pPr>
            <a:r>
              <a:rPr lang="en-US" sz="3600" dirty="0">
                <a:solidFill>
                  <a:srgbClr val="FFFF00"/>
                </a:solidFill>
                <a:latin typeface="Luciole Bold"/>
              </a:rPr>
              <a:t>Level 1</a:t>
            </a:r>
          </a:p>
        </p:txBody>
      </p:sp>
      <p:grpSp>
        <p:nvGrpSpPr>
          <p:cNvPr id="9" name="Group 9"/>
          <p:cNvGrpSpPr/>
          <p:nvPr/>
        </p:nvGrpSpPr>
        <p:grpSpPr>
          <a:xfrm>
            <a:off x="622515" y="4564941"/>
            <a:ext cx="2081876" cy="935148"/>
            <a:chOff x="-50715" y="-75503"/>
            <a:chExt cx="2775835" cy="1246863"/>
          </a:xfrm>
        </p:grpSpPr>
        <p:grpSp>
          <p:nvGrpSpPr>
            <p:cNvPr id="10" name="Group 10"/>
            <p:cNvGrpSpPr/>
            <p:nvPr/>
          </p:nvGrpSpPr>
          <p:grpSpPr>
            <a:xfrm>
              <a:off x="136059" y="-75503"/>
              <a:ext cx="2453003" cy="1246863"/>
              <a:chOff x="-19193" y="-28575"/>
              <a:chExt cx="928373" cy="471892"/>
            </a:xfrm>
          </p:grpSpPr>
          <p:sp>
            <p:nvSpPr>
              <p:cNvPr id="11" name="Freeform 11"/>
              <p:cNvSpPr/>
              <p:nvPr/>
            </p:nvSpPr>
            <p:spPr>
              <a:xfrm>
                <a:off x="-19193" y="244493"/>
                <a:ext cx="909180" cy="198824"/>
              </a:xfrm>
              <a:custGeom>
                <a:avLst/>
                <a:gdLst/>
                <a:ahLst/>
                <a:cxnLst/>
                <a:rect l="l" t="t" r="r" b="b"/>
                <a:pathLst>
                  <a:path w="909180" h="198824">
                    <a:moveTo>
                      <a:pt x="99412" y="0"/>
                    </a:moveTo>
                    <a:lnTo>
                      <a:pt x="809768" y="0"/>
                    </a:lnTo>
                    <a:cubicBezTo>
                      <a:pt x="864672" y="0"/>
                      <a:pt x="909180" y="44508"/>
                      <a:pt x="909180" y="99412"/>
                    </a:cubicBezTo>
                    <a:lnTo>
                      <a:pt x="909180" y="99412"/>
                    </a:lnTo>
                    <a:cubicBezTo>
                      <a:pt x="909180" y="154316"/>
                      <a:pt x="864672" y="198824"/>
                      <a:pt x="809768" y="198824"/>
                    </a:cubicBezTo>
                    <a:lnTo>
                      <a:pt x="99412" y="198824"/>
                    </a:lnTo>
                    <a:cubicBezTo>
                      <a:pt x="44508" y="198824"/>
                      <a:pt x="0" y="154316"/>
                      <a:pt x="0" y="99412"/>
                    </a:cubicBezTo>
                    <a:lnTo>
                      <a:pt x="0" y="99412"/>
                    </a:lnTo>
                    <a:cubicBezTo>
                      <a:pt x="0" y="44508"/>
                      <a:pt x="44508" y="0"/>
                      <a:pt x="99412" y="0"/>
                    </a:cubicBezTo>
                    <a:close/>
                  </a:path>
                </a:pathLst>
              </a:custGeom>
              <a:solidFill>
                <a:srgbClr val="243855"/>
              </a:solidFill>
            </p:spPr>
            <p:txBody>
              <a:bodyPr/>
              <a:lstStyle/>
              <a:p>
                <a:endParaRPr lang="en-US"/>
              </a:p>
            </p:txBody>
          </p:sp>
          <p:sp>
            <p:nvSpPr>
              <p:cNvPr id="12" name="TextBox 12"/>
              <p:cNvSpPr txBox="1"/>
              <p:nvPr/>
            </p:nvSpPr>
            <p:spPr>
              <a:xfrm>
                <a:off x="0" y="-28575"/>
                <a:ext cx="909180" cy="227399"/>
              </a:xfrm>
              <a:prstGeom prst="rect">
                <a:avLst/>
              </a:prstGeom>
            </p:spPr>
            <p:txBody>
              <a:bodyPr lIns="50800" tIns="50800" rIns="50800" bIns="50800" rtlCol="0" anchor="ctr"/>
              <a:lstStyle/>
              <a:p>
                <a:pPr algn="ctr">
                  <a:lnSpc>
                    <a:spcPts val="1960"/>
                  </a:lnSpc>
                  <a:spcBef>
                    <a:spcPct val="0"/>
                  </a:spcBef>
                </a:pPr>
                <a:endParaRPr/>
              </a:p>
            </p:txBody>
          </p:sp>
        </p:grpSp>
        <p:sp>
          <p:nvSpPr>
            <p:cNvPr id="13" name="TextBox 13"/>
            <p:cNvSpPr txBox="1"/>
            <p:nvPr/>
          </p:nvSpPr>
          <p:spPr>
            <a:xfrm>
              <a:off x="-50715" y="723822"/>
              <a:ext cx="2775835" cy="380617"/>
            </a:xfrm>
            <a:prstGeom prst="rect">
              <a:avLst/>
            </a:prstGeom>
          </p:spPr>
          <p:txBody>
            <a:bodyPr lIns="0" tIns="0" rIns="0" bIns="0" rtlCol="0" anchor="t">
              <a:spAutoFit/>
            </a:bodyPr>
            <a:lstStyle/>
            <a:p>
              <a:pPr algn="ctr">
                <a:lnSpc>
                  <a:spcPts val="2286"/>
                </a:lnSpc>
              </a:pPr>
              <a:r>
                <a:rPr lang="en-US" sz="1633" dirty="0">
                  <a:solidFill>
                    <a:srgbClr val="FFFFFF"/>
                  </a:solidFill>
                  <a:latin typeface="Codec Pro Bold"/>
                </a:rPr>
                <a:t>REGISTER NOW</a:t>
              </a:r>
            </a:p>
          </p:txBody>
        </p:sp>
      </p:grpSp>
      <p:sp>
        <p:nvSpPr>
          <p:cNvPr id="14" name="TextBox 14"/>
          <p:cNvSpPr txBox="1"/>
          <p:nvPr/>
        </p:nvSpPr>
        <p:spPr>
          <a:xfrm>
            <a:off x="835804" y="4321103"/>
            <a:ext cx="4753369" cy="407291"/>
          </a:xfrm>
          <a:prstGeom prst="rect">
            <a:avLst/>
          </a:prstGeom>
        </p:spPr>
        <p:txBody>
          <a:bodyPr lIns="0" tIns="0" rIns="0" bIns="0" rtlCol="0" anchor="t">
            <a:spAutoFit/>
          </a:bodyPr>
          <a:lstStyle/>
          <a:p>
            <a:pPr>
              <a:lnSpc>
                <a:spcPts val="3359"/>
              </a:lnSpc>
            </a:pPr>
            <a:r>
              <a:rPr lang="en-US" sz="2400" dirty="0">
                <a:solidFill>
                  <a:srgbClr val="E5E7E4"/>
                </a:solidFill>
                <a:latin typeface="Codec Pro Bold"/>
              </a:rPr>
              <a:t>3.5 Days On-Site Training</a:t>
            </a:r>
          </a:p>
        </p:txBody>
      </p:sp>
      <p:sp>
        <p:nvSpPr>
          <p:cNvPr id="15" name="TextBox 15"/>
          <p:cNvSpPr txBox="1"/>
          <p:nvPr/>
        </p:nvSpPr>
        <p:spPr>
          <a:xfrm>
            <a:off x="787396" y="3658238"/>
            <a:ext cx="7125551" cy="470065"/>
          </a:xfrm>
          <a:prstGeom prst="rect">
            <a:avLst/>
          </a:prstGeom>
        </p:spPr>
        <p:txBody>
          <a:bodyPr lIns="0" tIns="0" rIns="0" bIns="0" rtlCol="0" anchor="t">
            <a:spAutoFit/>
          </a:bodyPr>
          <a:lstStyle/>
          <a:p>
            <a:pPr>
              <a:lnSpc>
                <a:spcPts val="3919"/>
              </a:lnSpc>
            </a:pPr>
            <a:r>
              <a:rPr lang="en-US" sz="2799" dirty="0">
                <a:solidFill>
                  <a:srgbClr val="FFFFFF"/>
                </a:solidFill>
                <a:latin typeface="Luciole Bold"/>
              </a:rPr>
              <a:t>3 – 6 February 2026</a:t>
            </a:r>
          </a:p>
        </p:txBody>
      </p:sp>
      <p:sp>
        <p:nvSpPr>
          <p:cNvPr id="16" name="TextBox 16"/>
          <p:cNvSpPr txBox="1"/>
          <p:nvPr/>
        </p:nvSpPr>
        <p:spPr>
          <a:xfrm>
            <a:off x="6236910" y="6571426"/>
            <a:ext cx="4251487" cy="635824"/>
          </a:xfrm>
          <a:prstGeom prst="rect">
            <a:avLst/>
          </a:prstGeom>
        </p:spPr>
        <p:txBody>
          <a:bodyPr lIns="0" tIns="0" rIns="0" bIns="0" rtlCol="0" anchor="t">
            <a:spAutoFit/>
          </a:bodyPr>
          <a:lstStyle/>
          <a:p>
            <a:pPr algn="ctr">
              <a:lnSpc>
                <a:spcPts val="1679"/>
              </a:lnSpc>
            </a:pPr>
            <a:r>
              <a:rPr lang="en-US" sz="1200" dirty="0">
                <a:solidFill>
                  <a:srgbClr val="0095BB"/>
                </a:solidFill>
                <a:latin typeface="Codec Pro"/>
              </a:rPr>
              <a:t>Malaysian Anti-Corruption Academy, Persiaran </a:t>
            </a:r>
            <a:r>
              <a:rPr lang="en-US" sz="1200" dirty="0" err="1">
                <a:solidFill>
                  <a:srgbClr val="0095BB"/>
                </a:solidFill>
                <a:latin typeface="Codec Pro"/>
              </a:rPr>
              <a:t>Tuanku</a:t>
            </a:r>
            <a:r>
              <a:rPr lang="en-US" sz="1200" dirty="0">
                <a:solidFill>
                  <a:srgbClr val="0095BB"/>
                </a:solidFill>
                <a:latin typeface="Codec Pro"/>
              </a:rPr>
              <a:t> Syed Sirajuddin, Bukit </a:t>
            </a:r>
            <a:r>
              <a:rPr lang="en-US" sz="1200" dirty="0" err="1">
                <a:solidFill>
                  <a:srgbClr val="0095BB"/>
                </a:solidFill>
                <a:latin typeface="Codec Pro"/>
              </a:rPr>
              <a:t>Tunku</a:t>
            </a:r>
            <a:r>
              <a:rPr lang="en-US" sz="1200" dirty="0">
                <a:solidFill>
                  <a:srgbClr val="0095BB"/>
                </a:solidFill>
                <a:latin typeface="Codec Pro"/>
              </a:rPr>
              <a:t>, 50480 Kuala Lumpur, Wilayah Persekutuan Kuala Lumpur</a:t>
            </a:r>
          </a:p>
        </p:txBody>
      </p:sp>
      <p:pic>
        <p:nvPicPr>
          <p:cNvPr id="6" name="Picture 5">
            <a:extLst>
              <a:ext uri="{FF2B5EF4-FFF2-40B4-BE49-F238E27FC236}">
                <a16:creationId xmlns:a16="http://schemas.microsoft.com/office/drawing/2014/main" id="{B248BB49-7590-A9DE-4555-C6D60B0162C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9979" y="6286048"/>
            <a:ext cx="3477730" cy="883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AutoShape 2"/>
          <p:cNvSpPr/>
          <p:nvPr/>
        </p:nvSpPr>
        <p:spPr>
          <a:xfrm flipH="1">
            <a:off x="3875446" y="528343"/>
            <a:ext cx="0" cy="4462564"/>
          </a:xfrm>
          <a:prstGeom prst="line">
            <a:avLst/>
          </a:prstGeom>
          <a:ln w="28575" cap="flat">
            <a:solidFill>
              <a:srgbClr val="FFFFFF"/>
            </a:solidFill>
            <a:prstDash val="solid"/>
            <a:headEnd type="none" w="sm" len="sm"/>
            <a:tailEnd type="none" w="sm" len="sm"/>
          </a:ln>
        </p:spPr>
        <p:txBody>
          <a:bodyPr/>
          <a:lstStyle/>
          <a:p>
            <a:endParaRPr lang="en-US"/>
          </a:p>
        </p:txBody>
      </p:sp>
      <p:sp>
        <p:nvSpPr>
          <p:cNvPr id="3" name="TextBox 3"/>
          <p:cNvSpPr txBox="1"/>
          <p:nvPr/>
        </p:nvSpPr>
        <p:spPr>
          <a:xfrm>
            <a:off x="352924" y="1076767"/>
            <a:ext cx="3088773" cy="5377434"/>
          </a:xfrm>
          <a:prstGeom prst="rect">
            <a:avLst/>
          </a:prstGeom>
        </p:spPr>
        <p:txBody>
          <a:bodyPr wrap="square" lIns="0" tIns="0" rIns="0" bIns="0" rtlCol="0" anchor="t">
            <a:spAutoFit/>
          </a:bodyPr>
          <a:lstStyle/>
          <a:p>
            <a:pPr algn="ctr">
              <a:lnSpc>
                <a:spcPts val="1539"/>
              </a:lnSpc>
            </a:pPr>
            <a:r>
              <a:rPr lang="en-US" sz="1099" dirty="0">
                <a:solidFill>
                  <a:srgbClr val="FFFFFF"/>
                </a:solidFill>
                <a:latin typeface="Poppins"/>
              </a:rPr>
              <a:t>This training is organized by United Nations Office on Drugs and Crime (UNODC) in partnership with the Malaysian Anti-Corruption Academy (MACA) in an effort to build the capacity of Malaysian law enforcement agencies and prosecutors to more effectively detect, investigate and prosecute cases related to transnational organized crime and corruption, in accordance with the law and with respect for human rights. </a:t>
            </a:r>
          </a:p>
          <a:p>
            <a:pPr algn="ctr">
              <a:lnSpc>
                <a:spcPts val="1539"/>
              </a:lnSpc>
            </a:pPr>
            <a:r>
              <a:rPr lang="en-US" sz="1099" dirty="0">
                <a:solidFill>
                  <a:srgbClr val="FFFFFF"/>
                </a:solidFill>
                <a:latin typeface="Poppins"/>
              </a:rPr>
              <a:t>The investigation of economic and financial crime requires specific and </a:t>
            </a:r>
            <a:r>
              <a:rPr lang="en-US" sz="1099" dirty="0" err="1">
                <a:solidFill>
                  <a:srgbClr val="FFFFFF"/>
                </a:solidFill>
                <a:latin typeface="Poppins"/>
              </a:rPr>
              <a:t>specialised</a:t>
            </a:r>
            <a:r>
              <a:rPr lang="en-US" sz="1099" dirty="0">
                <a:solidFill>
                  <a:srgbClr val="FFFFFF"/>
                </a:solidFill>
                <a:latin typeface="Poppins"/>
              </a:rPr>
              <a:t> knowledge and skills, which need to be constantly updated to deal with evolving criminal practices.</a:t>
            </a:r>
          </a:p>
          <a:p>
            <a:pPr algn="ctr">
              <a:lnSpc>
                <a:spcPts val="1539"/>
              </a:lnSpc>
            </a:pPr>
            <a:endParaRPr lang="en-US" sz="1099" dirty="0">
              <a:solidFill>
                <a:srgbClr val="FFFFFF"/>
              </a:solidFill>
              <a:latin typeface="Poppins"/>
            </a:endParaRPr>
          </a:p>
          <a:p>
            <a:pPr algn="ctr">
              <a:lnSpc>
                <a:spcPts val="1539"/>
              </a:lnSpc>
            </a:pPr>
            <a:r>
              <a:rPr lang="en-US" sz="1099" dirty="0">
                <a:solidFill>
                  <a:schemeClr val="bg1"/>
                </a:solidFill>
                <a:latin typeface="Poppins"/>
              </a:rPr>
              <a:t>Participants work as individuals, in small groups as investigation teams and in plenary discussion sessions through practical analysis of a multi-level case scenario that builds throughout the levels of the </a:t>
            </a:r>
            <a:r>
              <a:rPr lang="en-US" sz="1099" dirty="0" err="1">
                <a:solidFill>
                  <a:schemeClr val="bg1"/>
                </a:solidFill>
                <a:latin typeface="Poppins"/>
              </a:rPr>
              <a:t>programme</a:t>
            </a:r>
            <a:r>
              <a:rPr lang="en-US" sz="1099" dirty="0">
                <a:solidFill>
                  <a:schemeClr val="bg1"/>
                </a:solidFill>
                <a:latin typeface="Poppins"/>
              </a:rPr>
              <a:t>.</a:t>
            </a:r>
          </a:p>
          <a:p>
            <a:pPr algn="ctr">
              <a:lnSpc>
                <a:spcPts val="1539"/>
              </a:lnSpc>
            </a:pPr>
            <a:r>
              <a:rPr lang="en-US" sz="1099" b="1" dirty="0">
                <a:solidFill>
                  <a:schemeClr val="bg1"/>
                </a:solidFill>
                <a:latin typeface="Poppins"/>
              </a:rPr>
              <a:t>Agencies Note </a:t>
            </a:r>
            <a:r>
              <a:rPr lang="en-US" sz="1099" dirty="0">
                <a:solidFill>
                  <a:schemeClr val="bg1"/>
                </a:solidFill>
                <a:latin typeface="Poppins"/>
              </a:rPr>
              <a:t>: Only the successful participants will be invited to attend Levels 2 and 3 in the future and cannot be substituted with participants who have not completed the prior Level</a:t>
            </a:r>
          </a:p>
        </p:txBody>
      </p:sp>
      <p:grpSp>
        <p:nvGrpSpPr>
          <p:cNvPr id="4" name="Group 4"/>
          <p:cNvGrpSpPr/>
          <p:nvPr/>
        </p:nvGrpSpPr>
        <p:grpSpPr>
          <a:xfrm>
            <a:off x="4785064" y="6292519"/>
            <a:ext cx="5624707" cy="820988"/>
            <a:chOff x="0" y="0"/>
            <a:chExt cx="2015768" cy="294224"/>
          </a:xfrm>
        </p:grpSpPr>
        <p:sp>
          <p:nvSpPr>
            <p:cNvPr id="5" name="Freeform 5"/>
            <p:cNvSpPr/>
            <p:nvPr/>
          </p:nvSpPr>
          <p:spPr>
            <a:xfrm>
              <a:off x="0" y="0"/>
              <a:ext cx="2015768" cy="294224"/>
            </a:xfrm>
            <a:custGeom>
              <a:avLst/>
              <a:gdLst/>
              <a:ahLst/>
              <a:cxnLst/>
              <a:rect l="l" t="t" r="r" b="b"/>
              <a:pathLst>
                <a:path w="2015768" h="294224">
                  <a:moveTo>
                    <a:pt x="50927" y="0"/>
                  </a:moveTo>
                  <a:lnTo>
                    <a:pt x="1964841" y="0"/>
                  </a:lnTo>
                  <a:cubicBezTo>
                    <a:pt x="1992967" y="0"/>
                    <a:pt x="2015768" y="22801"/>
                    <a:pt x="2015768" y="50927"/>
                  </a:cubicBezTo>
                  <a:lnTo>
                    <a:pt x="2015768" y="243296"/>
                  </a:lnTo>
                  <a:cubicBezTo>
                    <a:pt x="2015768" y="256803"/>
                    <a:pt x="2010402" y="269757"/>
                    <a:pt x="2000852" y="279307"/>
                  </a:cubicBezTo>
                  <a:cubicBezTo>
                    <a:pt x="1991301" y="288858"/>
                    <a:pt x="1978347" y="294224"/>
                    <a:pt x="1964841" y="294224"/>
                  </a:cubicBezTo>
                  <a:lnTo>
                    <a:pt x="50927" y="294224"/>
                  </a:lnTo>
                  <a:cubicBezTo>
                    <a:pt x="37421" y="294224"/>
                    <a:pt x="24467" y="288858"/>
                    <a:pt x="14916" y="279307"/>
                  </a:cubicBezTo>
                  <a:cubicBezTo>
                    <a:pt x="5366" y="269757"/>
                    <a:pt x="0" y="256803"/>
                    <a:pt x="0" y="243296"/>
                  </a:cubicBezTo>
                  <a:lnTo>
                    <a:pt x="0" y="50927"/>
                  </a:lnTo>
                  <a:cubicBezTo>
                    <a:pt x="0" y="37421"/>
                    <a:pt x="5366" y="24467"/>
                    <a:pt x="14916" y="14916"/>
                  </a:cubicBezTo>
                  <a:cubicBezTo>
                    <a:pt x="24467" y="5366"/>
                    <a:pt x="37421" y="0"/>
                    <a:pt x="50927" y="0"/>
                  </a:cubicBezTo>
                  <a:close/>
                </a:path>
              </a:pathLst>
            </a:custGeom>
            <a:solidFill>
              <a:srgbClr val="6A9ECA"/>
            </a:solidFill>
          </p:spPr>
          <p:txBody>
            <a:bodyPr/>
            <a:lstStyle/>
            <a:p>
              <a:endParaRPr lang="en-US"/>
            </a:p>
          </p:txBody>
        </p:sp>
        <p:sp>
          <p:nvSpPr>
            <p:cNvPr id="6" name="TextBox 6"/>
            <p:cNvSpPr txBox="1"/>
            <p:nvPr/>
          </p:nvSpPr>
          <p:spPr>
            <a:xfrm>
              <a:off x="0" y="19050"/>
              <a:ext cx="2015768" cy="275174"/>
            </a:xfrm>
            <a:prstGeom prst="rect">
              <a:avLst/>
            </a:prstGeom>
          </p:spPr>
          <p:txBody>
            <a:bodyPr lIns="50800" tIns="50800" rIns="50800" bIns="50800" rtlCol="0" anchor="ctr"/>
            <a:lstStyle/>
            <a:p>
              <a:pPr algn="ctr">
                <a:lnSpc>
                  <a:spcPts val="1870"/>
                </a:lnSpc>
              </a:pPr>
              <a:endParaRPr/>
            </a:p>
          </p:txBody>
        </p:sp>
      </p:grpSp>
      <p:sp>
        <p:nvSpPr>
          <p:cNvPr id="7" name="Freeform 7"/>
          <p:cNvSpPr/>
          <p:nvPr/>
        </p:nvSpPr>
        <p:spPr>
          <a:xfrm rot="-614317" flipH="1">
            <a:off x="9420646" y="6361055"/>
            <a:ext cx="786100" cy="735003"/>
          </a:xfrm>
          <a:custGeom>
            <a:avLst/>
            <a:gdLst/>
            <a:ahLst/>
            <a:cxnLst/>
            <a:rect l="l" t="t" r="r" b="b"/>
            <a:pathLst>
              <a:path w="786100" h="735003">
                <a:moveTo>
                  <a:pt x="786099" y="0"/>
                </a:moveTo>
                <a:lnTo>
                  <a:pt x="0" y="0"/>
                </a:lnTo>
                <a:lnTo>
                  <a:pt x="0" y="735003"/>
                </a:lnTo>
                <a:lnTo>
                  <a:pt x="786099" y="735003"/>
                </a:lnTo>
                <a:lnTo>
                  <a:pt x="78609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837151" y="4661151"/>
            <a:ext cx="5613309" cy="3262736"/>
          </a:xfrm>
          <a:custGeom>
            <a:avLst/>
            <a:gdLst/>
            <a:ahLst/>
            <a:cxnLst/>
            <a:rect l="l" t="t" r="r" b="b"/>
            <a:pathLst>
              <a:path w="5613309" h="3262736">
                <a:moveTo>
                  <a:pt x="0" y="0"/>
                </a:moveTo>
                <a:lnTo>
                  <a:pt x="5613309" y="0"/>
                </a:lnTo>
                <a:lnTo>
                  <a:pt x="5613309" y="3262736"/>
                </a:lnTo>
                <a:lnTo>
                  <a:pt x="0" y="32627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AutoShape 9"/>
          <p:cNvSpPr/>
          <p:nvPr/>
        </p:nvSpPr>
        <p:spPr>
          <a:xfrm>
            <a:off x="7259114" y="576930"/>
            <a:ext cx="0" cy="4462564"/>
          </a:xfrm>
          <a:prstGeom prst="line">
            <a:avLst/>
          </a:prstGeom>
          <a:ln w="28575" cap="flat">
            <a:solidFill>
              <a:srgbClr val="FFFFFF"/>
            </a:solidFill>
            <a:prstDash val="solid"/>
            <a:headEnd type="none" w="sm" len="sm"/>
            <a:tailEnd type="none" w="sm" len="sm"/>
          </a:ln>
        </p:spPr>
        <p:txBody>
          <a:bodyPr/>
          <a:lstStyle/>
          <a:p>
            <a:endParaRPr lang="en-US"/>
          </a:p>
        </p:txBody>
      </p:sp>
      <p:sp>
        <p:nvSpPr>
          <p:cNvPr id="10" name="TextBox 10"/>
          <p:cNvSpPr txBox="1"/>
          <p:nvPr/>
        </p:nvSpPr>
        <p:spPr>
          <a:xfrm>
            <a:off x="1060768" y="491205"/>
            <a:ext cx="1831960" cy="443865"/>
          </a:xfrm>
          <a:prstGeom prst="rect">
            <a:avLst/>
          </a:prstGeom>
        </p:spPr>
        <p:txBody>
          <a:bodyPr lIns="0" tIns="0" rIns="0" bIns="0" rtlCol="0" anchor="t">
            <a:spAutoFit/>
          </a:bodyPr>
          <a:lstStyle/>
          <a:p>
            <a:pPr>
              <a:lnSpc>
                <a:spcPts val="3359"/>
              </a:lnSpc>
            </a:pPr>
            <a:r>
              <a:rPr lang="en-US" sz="2400">
                <a:solidFill>
                  <a:srgbClr val="6A9ECA"/>
                </a:solidFill>
                <a:latin typeface="Codec Pro Bold"/>
              </a:rPr>
              <a:t>Our Training</a:t>
            </a:r>
          </a:p>
        </p:txBody>
      </p:sp>
      <p:sp>
        <p:nvSpPr>
          <p:cNvPr id="11" name="TextBox 11"/>
          <p:cNvSpPr txBox="1"/>
          <p:nvPr/>
        </p:nvSpPr>
        <p:spPr>
          <a:xfrm>
            <a:off x="7597417" y="1122828"/>
            <a:ext cx="2605936" cy="1530227"/>
          </a:xfrm>
          <a:prstGeom prst="rect">
            <a:avLst/>
          </a:prstGeom>
        </p:spPr>
        <p:txBody>
          <a:bodyPr wrap="square" lIns="0" tIns="0" rIns="0" bIns="0" rtlCol="0" anchor="t">
            <a:spAutoFit/>
          </a:bodyPr>
          <a:lstStyle/>
          <a:p>
            <a:pPr algn="ctr">
              <a:lnSpc>
                <a:spcPts val="1539"/>
              </a:lnSpc>
            </a:pPr>
            <a:r>
              <a:rPr lang="en-US" sz="1099" dirty="0">
                <a:solidFill>
                  <a:srgbClr val="FFFFFF"/>
                </a:solidFill>
                <a:latin typeface="Poppins"/>
              </a:rPr>
              <a:t>Law enforcement agencies, and departments specializing in financial scams, fraud, and transitional organized crime.</a:t>
            </a:r>
          </a:p>
          <a:p>
            <a:pPr algn="ctr">
              <a:lnSpc>
                <a:spcPts val="1539"/>
              </a:lnSpc>
            </a:pPr>
            <a:endParaRPr lang="en-US" sz="1099" dirty="0">
              <a:solidFill>
                <a:srgbClr val="FFFFFF"/>
              </a:solidFill>
              <a:latin typeface="Poppins"/>
            </a:endParaRPr>
          </a:p>
          <a:p>
            <a:pPr algn="ctr">
              <a:lnSpc>
                <a:spcPts val="1539"/>
              </a:lnSpc>
            </a:pPr>
            <a:r>
              <a:rPr lang="en-US" sz="1099" dirty="0">
                <a:solidFill>
                  <a:srgbClr val="FFFFFF"/>
                </a:solidFill>
                <a:latin typeface="Poppins"/>
              </a:rPr>
              <a:t>Deputy Public Prosecutors, Prosecution Officers, Digital Forensics and enforcement departments</a:t>
            </a:r>
          </a:p>
        </p:txBody>
      </p:sp>
      <p:sp>
        <p:nvSpPr>
          <p:cNvPr id="17" name="TextBox 17"/>
          <p:cNvSpPr txBox="1"/>
          <p:nvPr/>
        </p:nvSpPr>
        <p:spPr>
          <a:xfrm>
            <a:off x="7553319" y="528343"/>
            <a:ext cx="2712491" cy="443865"/>
          </a:xfrm>
          <a:prstGeom prst="rect">
            <a:avLst/>
          </a:prstGeom>
        </p:spPr>
        <p:txBody>
          <a:bodyPr lIns="0" tIns="0" rIns="0" bIns="0" rtlCol="0" anchor="t">
            <a:spAutoFit/>
          </a:bodyPr>
          <a:lstStyle/>
          <a:p>
            <a:pPr algn="ctr">
              <a:lnSpc>
                <a:spcPts val="3359"/>
              </a:lnSpc>
            </a:pPr>
            <a:r>
              <a:rPr lang="en-US" sz="2400" dirty="0">
                <a:solidFill>
                  <a:srgbClr val="6A9ECA"/>
                </a:solidFill>
                <a:latin typeface="Codec Pro Bold"/>
              </a:rPr>
              <a:t>Target Audience</a:t>
            </a:r>
          </a:p>
        </p:txBody>
      </p:sp>
      <p:sp>
        <p:nvSpPr>
          <p:cNvPr id="18" name="TextBox 18"/>
          <p:cNvSpPr txBox="1"/>
          <p:nvPr/>
        </p:nvSpPr>
        <p:spPr>
          <a:xfrm>
            <a:off x="4081497" y="1076767"/>
            <a:ext cx="2971567" cy="5115824"/>
          </a:xfrm>
          <a:prstGeom prst="rect">
            <a:avLst/>
          </a:prstGeom>
        </p:spPr>
        <p:txBody>
          <a:bodyPr lIns="0" tIns="0" rIns="0" bIns="0" rtlCol="0" anchor="t">
            <a:spAutoFit/>
          </a:bodyPr>
          <a:lstStyle/>
          <a:p>
            <a:r>
              <a:rPr lang="en-US" sz="1400" dirty="0">
                <a:solidFill>
                  <a:schemeClr val="bg1"/>
                </a:solidFill>
              </a:rPr>
              <a:t>This </a:t>
            </a:r>
            <a:r>
              <a:rPr lang="en-US" sz="1400" dirty="0" err="1">
                <a:solidFill>
                  <a:schemeClr val="bg1"/>
                </a:solidFill>
              </a:rPr>
              <a:t>programme</a:t>
            </a:r>
            <a:r>
              <a:rPr lang="en-US" sz="1400" dirty="0">
                <a:solidFill>
                  <a:schemeClr val="bg1"/>
                </a:solidFill>
              </a:rPr>
              <a:t> has been implemented in countries and regions throughout the world and covers a range of thematic areas that arise in the investigation and prosecution of complex corruption cases, including:</a:t>
            </a:r>
          </a:p>
          <a:p>
            <a:pPr marL="285750" lvl="0" indent="-285750">
              <a:buFont typeface="Arial" panose="020B0604020202020204" pitchFamily="34" charset="0"/>
              <a:buChar char="•"/>
            </a:pPr>
            <a:r>
              <a:rPr lang="en-US" sz="1400" dirty="0">
                <a:solidFill>
                  <a:schemeClr val="bg1"/>
                </a:solidFill>
              </a:rPr>
              <a:t>Developing investigation strategy and planning</a:t>
            </a:r>
          </a:p>
          <a:p>
            <a:pPr marL="285750" lvl="0" indent="-285750">
              <a:buFont typeface="Arial" panose="020B0604020202020204" pitchFamily="34" charset="0"/>
              <a:buChar char="•"/>
            </a:pPr>
            <a:r>
              <a:rPr lang="en-US" sz="1400" dirty="0">
                <a:solidFill>
                  <a:schemeClr val="bg1"/>
                </a:solidFill>
              </a:rPr>
              <a:t>Collecting and analyzing financial evidence</a:t>
            </a:r>
          </a:p>
          <a:p>
            <a:pPr marL="285750" lvl="0" indent="-285750">
              <a:buFont typeface="Arial" panose="020B0604020202020204" pitchFamily="34" charset="0"/>
              <a:buChar char="•"/>
            </a:pPr>
            <a:r>
              <a:rPr lang="en-US" sz="1400" dirty="0">
                <a:solidFill>
                  <a:schemeClr val="bg1"/>
                </a:solidFill>
              </a:rPr>
              <a:t>Evidence charting and graphing, including using technology tools</a:t>
            </a:r>
          </a:p>
          <a:p>
            <a:pPr marL="285750" lvl="0" indent="-285750">
              <a:buFont typeface="Arial" panose="020B0604020202020204" pitchFamily="34" charset="0"/>
              <a:buChar char="•"/>
            </a:pPr>
            <a:r>
              <a:rPr lang="en-US" sz="1400" dirty="0">
                <a:solidFill>
                  <a:schemeClr val="bg1"/>
                </a:solidFill>
              </a:rPr>
              <a:t>Questioning witnesses and potential targets</a:t>
            </a:r>
          </a:p>
          <a:p>
            <a:pPr marL="285750" lvl="0" indent="-285750">
              <a:buFont typeface="Arial" panose="020B0604020202020204" pitchFamily="34" charset="0"/>
              <a:buChar char="•"/>
            </a:pPr>
            <a:r>
              <a:rPr lang="en-US" sz="1400" dirty="0">
                <a:solidFill>
                  <a:schemeClr val="bg1"/>
                </a:solidFill>
              </a:rPr>
              <a:t>Beneficial ownership</a:t>
            </a:r>
          </a:p>
          <a:p>
            <a:pPr marL="285750" lvl="0" indent="-285750">
              <a:buFont typeface="Arial" panose="020B0604020202020204" pitchFamily="34" charset="0"/>
              <a:buChar char="•"/>
            </a:pPr>
            <a:r>
              <a:rPr lang="en-US" sz="1400" dirty="0">
                <a:solidFill>
                  <a:schemeClr val="bg1"/>
                </a:solidFill>
              </a:rPr>
              <a:t>Working with cooperating offenders</a:t>
            </a:r>
          </a:p>
          <a:p>
            <a:pPr marL="285750" lvl="0" indent="-285750">
              <a:buFont typeface="Arial" panose="020B0604020202020204" pitchFamily="34" charset="0"/>
              <a:buChar char="•"/>
            </a:pPr>
            <a:r>
              <a:rPr lang="en-US" sz="1400" dirty="0">
                <a:solidFill>
                  <a:schemeClr val="bg1"/>
                </a:solidFill>
              </a:rPr>
              <a:t>Corruption in public procurement</a:t>
            </a:r>
          </a:p>
          <a:p>
            <a:pPr marL="285750" lvl="0" indent="-285750">
              <a:buFont typeface="Arial" panose="020B0604020202020204" pitchFamily="34" charset="0"/>
              <a:buChar char="•"/>
            </a:pPr>
            <a:r>
              <a:rPr lang="en-US" sz="1400" dirty="0">
                <a:solidFill>
                  <a:schemeClr val="bg1"/>
                </a:solidFill>
              </a:rPr>
              <a:t>Basic computer crime, digital evidence and Internet forensics</a:t>
            </a:r>
          </a:p>
          <a:p>
            <a:pPr marL="285750" lvl="0" indent="-285750">
              <a:buFont typeface="Arial" panose="020B0604020202020204" pitchFamily="34" charset="0"/>
              <a:buChar char="•"/>
            </a:pPr>
            <a:r>
              <a:rPr lang="en-US" sz="1400" dirty="0">
                <a:solidFill>
                  <a:schemeClr val="bg1"/>
                </a:solidFill>
              </a:rPr>
              <a:t>Blockchain, cryptocurrency and NFTs</a:t>
            </a:r>
          </a:p>
          <a:p>
            <a:pPr marL="285750" lvl="0" indent="-285750">
              <a:buFont typeface="Arial" panose="020B0604020202020204" pitchFamily="34" charset="0"/>
              <a:buChar char="•"/>
            </a:pPr>
            <a:r>
              <a:rPr lang="en-US" sz="1400" dirty="0">
                <a:solidFill>
                  <a:schemeClr val="bg1"/>
                </a:solidFill>
              </a:rPr>
              <a:t>Identification, targeting, freezing, seizure and confiscation of criminal assets </a:t>
            </a:r>
          </a:p>
          <a:p>
            <a:pPr algn="ctr">
              <a:lnSpc>
                <a:spcPts val="1539"/>
              </a:lnSpc>
            </a:pPr>
            <a:endParaRPr lang="en-US" sz="1099" dirty="0">
              <a:solidFill>
                <a:srgbClr val="FFFFFF"/>
              </a:solidFill>
              <a:latin typeface="Poppins"/>
            </a:endParaRPr>
          </a:p>
        </p:txBody>
      </p:sp>
      <p:sp>
        <p:nvSpPr>
          <p:cNvPr id="19" name="TextBox 19"/>
          <p:cNvSpPr txBox="1"/>
          <p:nvPr/>
        </p:nvSpPr>
        <p:spPr>
          <a:xfrm>
            <a:off x="4081497" y="491205"/>
            <a:ext cx="2971567" cy="443791"/>
          </a:xfrm>
          <a:prstGeom prst="rect">
            <a:avLst/>
          </a:prstGeom>
        </p:spPr>
        <p:txBody>
          <a:bodyPr lIns="0" tIns="0" rIns="0" bIns="0" rtlCol="0" anchor="t">
            <a:spAutoFit/>
          </a:bodyPr>
          <a:lstStyle/>
          <a:p>
            <a:pPr algn="ctr">
              <a:lnSpc>
                <a:spcPts val="3359"/>
              </a:lnSpc>
            </a:pPr>
            <a:r>
              <a:rPr lang="en-US" sz="2400">
                <a:solidFill>
                  <a:srgbClr val="6A9ECA"/>
                </a:solidFill>
                <a:latin typeface="Codec Pro Bold"/>
              </a:rPr>
              <a:t>Aims and objectives</a:t>
            </a:r>
          </a:p>
        </p:txBody>
      </p:sp>
      <p:sp>
        <p:nvSpPr>
          <p:cNvPr id="20" name="TextBox 20"/>
          <p:cNvSpPr txBox="1"/>
          <p:nvPr/>
        </p:nvSpPr>
        <p:spPr>
          <a:xfrm>
            <a:off x="7501308" y="3604388"/>
            <a:ext cx="2702045" cy="1337867"/>
          </a:xfrm>
          <a:prstGeom prst="rect">
            <a:avLst/>
          </a:prstGeom>
        </p:spPr>
        <p:txBody>
          <a:bodyPr lIns="0" tIns="0" rIns="0" bIns="0" rtlCol="0" anchor="t">
            <a:spAutoFit/>
          </a:bodyPr>
          <a:lstStyle/>
          <a:p>
            <a:pPr algn="ctr">
              <a:lnSpc>
                <a:spcPts val="1539"/>
              </a:lnSpc>
            </a:pPr>
            <a:r>
              <a:rPr lang="en-US" sz="1099" dirty="0">
                <a:solidFill>
                  <a:srgbClr val="FFFFFF"/>
                </a:solidFill>
                <a:latin typeface="Poppins"/>
              </a:rPr>
              <a:t>Mr. </a:t>
            </a:r>
            <a:r>
              <a:rPr lang="en-US" sz="1099" dirty="0" err="1">
                <a:solidFill>
                  <a:srgbClr val="FFFFFF"/>
                </a:solidFill>
                <a:latin typeface="Poppins"/>
              </a:rPr>
              <a:t>Vijayarao</a:t>
            </a:r>
            <a:r>
              <a:rPr lang="en-US" sz="1099" dirty="0">
                <a:solidFill>
                  <a:srgbClr val="FFFFFF"/>
                </a:solidFill>
                <a:latin typeface="Poppins"/>
              </a:rPr>
              <a:t>  a/l </a:t>
            </a:r>
            <a:r>
              <a:rPr lang="en-US" sz="1099" dirty="0" err="1">
                <a:solidFill>
                  <a:srgbClr val="FFFFFF"/>
                </a:solidFill>
                <a:latin typeface="Poppins"/>
              </a:rPr>
              <a:t>Sepermaniam</a:t>
            </a:r>
            <a:endParaRPr lang="en-US" sz="1099" dirty="0">
              <a:solidFill>
                <a:srgbClr val="FFFFFF"/>
              </a:solidFill>
              <a:latin typeface="Poppins"/>
            </a:endParaRPr>
          </a:p>
          <a:p>
            <a:pPr algn="ctr">
              <a:lnSpc>
                <a:spcPts val="1539"/>
              </a:lnSpc>
            </a:pPr>
            <a:endParaRPr lang="en-US" sz="1099" dirty="0">
              <a:solidFill>
                <a:srgbClr val="FFFFFF"/>
              </a:solidFill>
              <a:latin typeface="Poppins"/>
            </a:endParaRPr>
          </a:p>
          <a:p>
            <a:pPr algn="ctr">
              <a:lnSpc>
                <a:spcPts val="1539"/>
              </a:lnSpc>
            </a:pPr>
            <a:r>
              <a:rPr lang="en-US" sz="1099" dirty="0">
                <a:solidFill>
                  <a:schemeClr val="bg1"/>
                </a:solidFill>
                <a:latin typeface="Poppins"/>
              </a:rPr>
              <a:t>+ 603 6209 2846 / </a:t>
            </a:r>
          </a:p>
          <a:p>
            <a:pPr algn="ctr">
              <a:lnSpc>
                <a:spcPts val="1539"/>
              </a:lnSpc>
            </a:pPr>
            <a:r>
              <a:rPr lang="en-US" sz="1099" dirty="0">
                <a:solidFill>
                  <a:schemeClr val="bg1"/>
                </a:solidFill>
                <a:latin typeface="Poppins"/>
              </a:rPr>
              <a:t>+ 6012 919 9304</a:t>
            </a:r>
          </a:p>
          <a:p>
            <a:pPr algn="ctr">
              <a:lnSpc>
                <a:spcPts val="1539"/>
              </a:lnSpc>
            </a:pPr>
            <a:r>
              <a:rPr lang="en-US" sz="1099" dirty="0">
                <a:solidFill>
                  <a:schemeClr val="bg1"/>
                </a:solidFill>
                <a:latin typeface="Poppins"/>
              </a:rPr>
              <a:t> </a:t>
            </a:r>
          </a:p>
          <a:p>
            <a:pPr algn="ctr">
              <a:lnSpc>
                <a:spcPts val="1539"/>
              </a:lnSpc>
              <a:spcBef>
                <a:spcPct val="0"/>
              </a:spcBef>
            </a:pPr>
            <a:r>
              <a:rPr lang="en-US" sz="1099" dirty="0">
                <a:solidFill>
                  <a:schemeClr val="bg1"/>
                </a:solidFill>
                <a:latin typeface="Poppins"/>
                <a:hlinkClick r:id="rId6">
                  <a:extLst>
                    <a:ext uri="{A12FA001-AC4F-418D-AE19-62706E023703}">
                      <ahyp:hlinkClr xmlns:ahyp="http://schemas.microsoft.com/office/drawing/2018/hyperlinkcolor" val="tx"/>
                    </a:ext>
                  </a:extLst>
                </a:hlinkClick>
              </a:rPr>
              <a:t>isc@sprm.gov.my</a:t>
            </a:r>
            <a:r>
              <a:rPr lang="en-US" sz="1099" dirty="0">
                <a:solidFill>
                  <a:schemeClr val="bg1"/>
                </a:solidFill>
                <a:latin typeface="Poppins"/>
              </a:rPr>
              <a:t> / </a:t>
            </a:r>
            <a:r>
              <a:rPr lang="en-US" sz="1099" dirty="0">
                <a:solidFill>
                  <a:schemeClr val="bg1"/>
                </a:solidFill>
                <a:latin typeface="Poppins"/>
                <a:hlinkClick r:id="rId7">
                  <a:extLst>
                    <a:ext uri="{A12FA001-AC4F-418D-AE19-62706E023703}">
                      <ahyp:hlinkClr xmlns:ahyp="http://schemas.microsoft.com/office/drawing/2018/hyperlinkcolor" val="tx"/>
                    </a:ext>
                  </a:extLst>
                </a:hlinkClick>
              </a:rPr>
              <a:t>isc.maca@gmail.com</a:t>
            </a:r>
            <a:r>
              <a:rPr lang="en-US" sz="1099" dirty="0">
                <a:solidFill>
                  <a:schemeClr val="bg1"/>
                </a:solidFill>
                <a:latin typeface="Poppins"/>
              </a:rPr>
              <a:t>  </a:t>
            </a:r>
          </a:p>
        </p:txBody>
      </p:sp>
      <p:sp>
        <p:nvSpPr>
          <p:cNvPr id="21" name="TextBox 21"/>
          <p:cNvSpPr txBox="1"/>
          <p:nvPr/>
        </p:nvSpPr>
        <p:spPr>
          <a:xfrm>
            <a:off x="7414601" y="3003006"/>
            <a:ext cx="2971567" cy="443791"/>
          </a:xfrm>
          <a:prstGeom prst="rect">
            <a:avLst/>
          </a:prstGeom>
        </p:spPr>
        <p:txBody>
          <a:bodyPr lIns="0" tIns="0" rIns="0" bIns="0" rtlCol="0" anchor="t">
            <a:spAutoFit/>
          </a:bodyPr>
          <a:lstStyle/>
          <a:p>
            <a:pPr algn="ctr">
              <a:lnSpc>
                <a:spcPts val="3359"/>
              </a:lnSpc>
            </a:pPr>
            <a:r>
              <a:rPr lang="en-US" sz="2400" dirty="0">
                <a:solidFill>
                  <a:srgbClr val="6A9ECA"/>
                </a:solidFill>
                <a:latin typeface="Codec Pro Bold"/>
              </a:rPr>
              <a:t>Registration</a:t>
            </a:r>
          </a:p>
        </p:txBody>
      </p:sp>
      <p:sp>
        <p:nvSpPr>
          <p:cNvPr id="22" name="TextBox 22"/>
          <p:cNvSpPr txBox="1"/>
          <p:nvPr/>
        </p:nvSpPr>
        <p:spPr>
          <a:xfrm>
            <a:off x="5183862" y="6496295"/>
            <a:ext cx="4150504" cy="426423"/>
          </a:xfrm>
          <a:prstGeom prst="rect">
            <a:avLst/>
          </a:prstGeom>
        </p:spPr>
        <p:txBody>
          <a:bodyPr lIns="0" tIns="0" rIns="0" bIns="0" rtlCol="0" anchor="t">
            <a:spAutoFit/>
          </a:bodyPr>
          <a:lstStyle/>
          <a:p>
            <a:pPr algn="ctr">
              <a:lnSpc>
                <a:spcPts val="1679"/>
              </a:lnSpc>
              <a:spcBef>
                <a:spcPct val="0"/>
              </a:spcBef>
            </a:pPr>
            <a:r>
              <a:rPr lang="en-US" sz="1199">
                <a:solidFill>
                  <a:srgbClr val="FFFFFF"/>
                </a:solidFill>
                <a:latin typeface="Codec Pro Bold"/>
              </a:rPr>
              <a:t>Don't miss this opportunity to participate and benefit from the expertise and knowledge exchange.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06bed3f-efae-4d70-a15b-866bb27c918d}"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otalTime>11124</TotalTime>
  <Words>379</Words>
  <Application>Microsoft Office PowerPoint</Application>
  <PresentationFormat>Custom</PresentationFormat>
  <Paragraphs>36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Luciole Bold</vt:lpstr>
      <vt:lpstr>Codec Pro Bold</vt:lpstr>
      <vt:lpstr>Codec Pro</vt:lpstr>
      <vt:lpstr>Calibri</vt:lpstr>
      <vt:lpstr>Arial</vt:lpstr>
      <vt:lpstr>Poppins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Methods and Multi-Agency Cooperation </dc:title>
  <cp:lastModifiedBy>Vickram  Ragunath</cp:lastModifiedBy>
  <cp:revision>4</cp:revision>
  <dcterms:created xsi:type="dcterms:W3CDTF">2006-08-16T00:00:00Z</dcterms:created>
  <dcterms:modified xsi:type="dcterms:W3CDTF">2026-01-06T02:02:45Z</dcterms:modified>
  <dc:identifier>DAGCvFEJzUE</dc:identifier>
</cp:coreProperties>
</file>